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8" r:id="rId2"/>
    <p:sldId id="259" r:id="rId3"/>
  </p:sldIdLst>
  <p:sldSz cx="6858000" cy="12192000"/>
  <p:notesSz cx="6735763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84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50" autoAdjust="0"/>
    <p:restoredTop sz="91014" autoAdjust="0"/>
  </p:normalViewPr>
  <p:slideViewPr>
    <p:cSldViewPr snapToGrid="0">
      <p:cViewPr>
        <p:scale>
          <a:sx n="55" d="100"/>
          <a:sy n="55" d="100"/>
        </p:scale>
        <p:origin x="2562" y="-1254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sus_comuns\Desktop\&#1041;&#1058;&#1030;%20&#1092;&#1110;&#1085;.&#1087;&#1083;&#1072;&#1085;\&#1044;&#1048;&#1040;&#1043;&#1056;&#1040;&#1052;&#1040;_&#1056;&#1048;&#1053;&#1054;&#1050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7608697673121443E-2"/>
          <c:y val="0.10645038688345775"/>
          <c:w val="0.91192691822613081"/>
          <c:h val="0.83257916624058359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99FF99"/>
            </a:solidFill>
            <a:ln>
              <a:solidFill>
                <a:srgbClr val="CCECFF"/>
              </a:solidFill>
            </a:ln>
          </c:spPr>
          <c:invertIfNegative val="0"/>
          <c:dLbls>
            <c:dLbl>
              <c:idx val="0"/>
              <c:layout>
                <c:manualLayout>
                  <c:x val="-2.7778759060076747E-3"/>
                  <c:y val="-0.38554828373726013"/>
                </c:manualLayout>
              </c:layout>
              <c:tx>
                <c:rich>
                  <a:bodyPr/>
                  <a:lstStyle/>
                  <a:p>
                    <a:pPr>
                      <a:defRPr sz="1200" b="1">
                        <a:latin typeface="Bookman Old Style" pitchFamily="18" charset="0"/>
                      </a:defRPr>
                    </a:pPr>
                    <a:r>
                      <a:rPr lang="en-US" sz="1400" b="1">
                        <a:latin typeface="Bookman Old Style" pitchFamily="18" charset="0"/>
                      </a:rPr>
                      <a:t>1842,8</a:t>
                    </a:r>
                    <a:endParaRPr lang="en-US" sz="1400"/>
                  </a:p>
                </c:rich>
              </c:tx>
              <c:spPr/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2BB7-4E2B-85F8-80EC4AB60A74}"/>
                </c:ext>
              </c:extLst>
            </c:dLbl>
            <c:dLbl>
              <c:idx val="1"/>
              <c:layout>
                <c:manualLayout>
                  <c:x val="2.1644279759147752E-3"/>
                  <c:y val="-0.4179744106572314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latin typeface="Bookman Old Style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2BB7-4E2B-85F8-80EC4AB60A74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1">
                    <a:latin typeface="Bookman Old Style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'БТІ доходи'!$B$4:$B$5</c:f>
              <c:strCache>
                <c:ptCount val="2"/>
                <c:pt idx="0">
                  <c:v>2024 рік</c:v>
                </c:pt>
                <c:pt idx="1">
                  <c:v>2025 рік</c:v>
                </c:pt>
              </c:strCache>
            </c:strRef>
          </c:cat>
          <c:val>
            <c:numRef>
              <c:f>'БТІ доходи'!$C$4:$C$5</c:f>
              <c:numCache>
                <c:formatCode>#,##0.0</c:formatCode>
                <c:ptCount val="2"/>
                <c:pt idx="0">
                  <c:v>1842.8</c:v>
                </c:pt>
                <c:pt idx="1">
                  <c:v>1850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BB7-4E2B-85F8-80EC4AB60A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6415520"/>
        <c:axId val="1"/>
      </c:barChart>
      <c:catAx>
        <c:axId val="316415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300" b="1" i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"/>
        <c:crossesAt val="0"/>
        <c:auto val="1"/>
        <c:lblAlgn val="ctr"/>
        <c:lblOffset val="100"/>
        <c:noMultiLvlLbl val="0"/>
      </c:catAx>
      <c:valAx>
        <c:axId val="1"/>
        <c:scaling>
          <c:orientation val="minMax"/>
          <c:min val="1600"/>
        </c:scaling>
        <c:delete val="0"/>
        <c:axPos val="l"/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200" b="0"/>
            </a:pPr>
            <a:endParaRPr lang="ru-RU"/>
          </a:p>
        </c:txPr>
        <c:crossAx val="316415520"/>
        <c:crosses val="autoZero"/>
        <c:crossBetween val="between"/>
      </c:valAx>
    </c:plotArea>
    <c:plotVisOnly val="1"/>
    <c:dispBlanksAs val="gap"/>
    <c:showDLblsOverMax val="0"/>
  </c:chart>
  <c:spPr>
    <a:noFill/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468" cy="495504"/>
          </a:xfrm>
          <a:prstGeom prst="rect">
            <a:avLst/>
          </a:prstGeom>
        </p:spPr>
        <p:txBody>
          <a:bodyPr vert="horz" lIns="94858" tIns="47429" rIns="94858" bIns="4742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5742" y="0"/>
            <a:ext cx="2918468" cy="495504"/>
          </a:xfrm>
          <a:prstGeom prst="rect">
            <a:avLst/>
          </a:prstGeom>
        </p:spPr>
        <p:txBody>
          <a:bodyPr vert="horz" lIns="94858" tIns="47429" rIns="94858" bIns="4742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12DAE16F-34C4-4B70-82FB-495FCAC0CBAE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0810"/>
            <a:ext cx="2918468" cy="495504"/>
          </a:xfrm>
          <a:prstGeom prst="rect">
            <a:avLst/>
          </a:prstGeom>
        </p:spPr>
        <p:txBody>
          <a:bodyPr vert="horz" lIns="94858" tIns="47429" rIns="94858" bIns="4742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5742" y="9370810"/>
            <a:ext cx="2918468" cy="495504"/>
          </a:xfrm>
          <a:prstGeom prst="rect">
            <a:avLst/>
          </a:prstGeom>
        </p:spPr>
        <p:txBody>
          <a:bodyPr vert="horz" lIns="94858" tIns="47429" rIns="94858" bIns="4742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0B28C94E-A5B9-4CC5-808A-A8BC0B583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468" cy="495504"/>
          </a:xfrm>
          <a:prstGeom prst="rect">
            <a:avLst/>
          </a:prstGeom>
        </p:spPr>
        <p:txBody>
          <a:bodyPr vert="horz" lIns="94858" tIns="47429" rIns="94858" bIns="4742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742" y="0"/>
            <a:ext cx="2918468" cy="495504"/>
          </a:xfrm>
          <a:prstGeom prst="rect">
            <a:avLst/>
          </a:prstGeom>
        </p:spPr>
        <p:txBody>
          <a:bodyPr vert="horz" lIns="94858" tIns="47429" rIns="94858" bIns="4742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67069307-F435-499C-85AB-AFB28CC7E312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432050" y="1233488"/>
            <a:ext cx="18716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58" tIns="47429" rIns="94858" bIns="47429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732" y="4748710"/>
            <a:ext cx="5388300" cy="3884314"/>
          </a:xfrm>
          <a:prstGeom prst="rect">
            <a:avLst/>
          </a:prstGeom>
        </p:spPr>
        <p:txBody>
          <a:bodyPr vert="horz" lIns="94858" tIns="47429" rIns="94858" bIns="47429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0810"/>
            <a:ext cx="2918468" cy="495504"/>
          </a:xfrm>
          <a:prstGeom prst="rect">
            <a:avLst/>
          </a:prstGeom>
        </p:spPr>
        <p:txBody>
          <a:bodyPr vert="horz" lIns="94858" tIns="47429" rIns="94858" bIns="4742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742" y="9370810"/>
            <a:ext cx="2918468" cy="495504"/>
          </a:xfrm>
          <a:prstGeom prst="rect">
            <a:avLst/>
          </a:prstGeom>
        </p:spPr>
        <p:txBody>
          <a:bodyPr vert="horz" lIns="94858" tIns="47429" rIns="94858" bIns="4742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B9893139-D6DF-453C-A757-633DB9C758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9FBF5-3398-4C54-BAD0-8A07672FA14F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7C6DC-3F27-4D56-899F-DA78538B8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20CF3-F388-4584-8316-CA33AC4C8E61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3A033-8F7E-42B4-AC95-4896D9DFBB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9196B-660B-4985-BF85-44B850C6CCA0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854BE-CBED-464D-ABB4-7E9FBBBBC6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A40B3-E633-45CE-B704-0D8AB18E6BF0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CE1CF-2A0C-40FB-9F6C-B9FBBD22A9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63E77-6DB8-4BF0-87B1-D036A88F126B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29EB1-806C-4188-AAC3-51653755C6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002C9-75C4-455A-B5AF-A42C5E905B01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3B5A7-66D7-40DD-A7AF-5CAB49B502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E94CA-1133-4BFF-803A-F52B2AA5DE73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0EDF1-3E52-43E4-AACF-9107CAD87D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CAC7A-5219-4262-88FD-0622EE0C81C5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A9347-94A9-493E-93BD-D691C404A3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ECCE5-BB48-4A37-A2C7-1320B992FD9A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86B08-BD6B-4919-A95D-8D11DABEB9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28305-D709-47DE-89CA-F60D161677C5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02B17-9B32-454C-A408-718D1131AE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A7DDB-3292-4C28-8E4C-B674F1A2862F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07C9D-FB61-4E34-8CEF-D90B358F7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71488" y="649288"/>
            <a:ext cx="5915025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71488" y="3244850"/>
            <a:ext cx="5915025" cy="773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299825"/>
            <a:ext cx="1543050" cy="649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9B2BA9-0F76-47F1-8F6A-E988251F1C80}" type="datetimeFigureOut">
              <a:rPr lang="ru-RU"/>
              <a:pPr>
                <a:defRPr/>
              </a:pPr>
              <a:t>23.12.2024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299825"/>
            <a:ext cx="2314575" cy="649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299825"/>
            <a:ext cx="1543050" cy="6492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2126938-347E-41F0-8D8D-B9EE057564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40531" y="1016000"/>
            <a:ext cx="5636419" cy="1408113"/>
          </a:xfrm>
        </p:spPr>
        <p:txBody>
          <a:bodyPr/>
          <a:lstStyle/>
          <a:p>
            <a:pPr algn="ctr" eaLnBrk="1" hangingPunct="1"/>
            <a:r>
              <a:rPr lang="uk-UA" sz="2800" b="1" dirty="0" smtClean="0">
                <a:latin typeface="Arial" charset="0"/>
              </a:rPr>
              <a:t/>
            </a:r>
            <a:br>
              <a:rPr lang="uk-UA" sz="2800" b="1" dirty="0" smtClean="0">
                <a:latin typeface="Arial" charset="0"/>
              </a:rPr>
            </a:br>
            <a:r>
              <a:rPr lang="uk-UA" sz="2200" b="1" dirty="0" smtClean="0">
                <a:latin typeface="Bookman Old Style" pitchFamily="18" charset="0"/>
              </a:rPr>
              <a:t>Чистий дохід від наданих послуг </a:t>
            </a:r>
            <a:r>
              <a:rPr lang="ru-RU" sz="2200" b="1" dirty="0" smtClean="0">
                <a:latin typeface="Bookman Old Style" pitchFamily="18" charset="0"/>
              </a:rPr>
              <a:t/>
            </a:r>
            <a:br>
              <a:rPr lang="ru-RU" sz="2200" b="1" dirty="0" smtClean="0">
                <a:latin typeface="Bookman Old Style" pitchFamily="18" charset="0"/>
              </a:rPr>
            </a:br>
            <a:r>
              <a:rPr lang="uk-UA" sz="2200" b="1" dirty="0" smtClean="0">
                <a:latin typeface="Bookman Old Style" pitchFamily="18" charset="0"/>
              </a:rPr>
              <a:t>по КП ТМР </a:t>
            </a:r>
            <a:br>
              <a:rPr lang="uk-UA" sz="2200" b="1" dirty="0" smtClean="0">
                <a:latin typeface="Bookman Old Style" pitchFamily="18" charset="0"/>
              </a:rPr>
            </a:br>
            <a:r>
              <a:rPr lang="uk-UA" sz="2200" b="1" dirty="0" smtClean="0">
                <a:latin typeface="Bookman Old Style" pitchFamily="18" charset="0"/>
              </a:rPr>
              <a:t>«Ринок Європейський»</a:t>
            </a:r>
            <a:r>
              <a:rPr lang="ru-RU" sz="2200" b="1" dirty="0" smtClean="0">
                <a:latin typeface="Bookman Old Style" pitchFamily="18" charset="0"/>
              </a:rPr>
              <a:t/>
            </a:r>
            <a:br>
              <a:rPr lang="ru-RU" sz="2200" b="1" dirty="0" smtClean="0">
                <a:latin typeface="Bookman Old Style" pitchFamily="18" charset="0"/>
              </a:rPr>
            </a:br>
            <a:r>
              <a:rPr lang="ru-RU" sz="2200" b="1" dirty="0" smtClean="0">
                <a:latin typeface="Bookman Old Style" pitchFamily="18" charset="0"/>
              </a:rPr>
              <a:t>н</a:t>
            </a:r>
            <a:r>
              <a:rPr lang="uk-UA" sz="2200" b="1" dirty="0" smtClean="0">
                <a:latin typeface="Bookman Old Style" pitchFamily="18" charset="0"/>
              </a:rPr>
              <a:t>а 2025 рік </a:t>
            </a:r>
            <a:br>
              <a:rPr lang="uk-UA" sz="2200" b="1" dirty="0" smtClean="0">
                <a:latin typeface="Bookman Old Style" pitchFamily="18" charset="0"/>
              </a:rPr>
            </a:br>
            <a:endParaRPr lang="ru-RU" sz="2200" b="1" dirty="0" smtClean="0">
              <a:latin typeface="Bookman Old Style" pitchFamily="18" charset="0"/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0589298"/>
              </p:ext>
            </p:extLst>
          </p:nvPr>
        </p:nvGraphicFramePr>
        <p:xfrm>
          <a:off x="914400" y="3162300"/>
          <a:ext cx="5162550" cy="7891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609599" y="1081684"/>
            <a:ext cx="5932488" cy="1218115"/>
          </a:xfrm>
        </p:spPr>
        <p:txBody>
          <a:bodyPr/>
          <a:lstStyle/>
          <a:p>
            <a:pPr algn="ctr" eaLnBrk="1" hangingPunct="1"/>
            <a:r>
              <a:rPr lang="uk-UA" sz="2800" b="1" dirty="0" smtClean="0"/>
              <a:t/>
            </a:r>
            <a:br>
              <a:rPr lang="uk-UA" sz="2800" b="1" dirty="0" smtClean="0"/>
            </a:br>
            <a:r>
              <a:rPr lang="uk-UA" sz="1800" b="1" dirty="0" smtClean="0">
                <a:latin typeface="Bookman Old Style" pitchFamily="18" charset="0"/>
              </a:rPr>
              <a:t>Структура витрат</a:t>
            </a:r>
            <a:r>
              <a:rPr lang="ru-RU" sz="1800" b="1" dirty="0" smtClean="0">
                <a:latin typeface="Bookman Old Style" pitchFamily="18" charset="0"/>
              </a:rPr>
              <a:t/>
            </a:r>
            <a:br>
              <a:rPr lang="ru-RU" sz="1800" b="1" dirty="0" smtClean="0">
                <a:latin typeface="Bookman Old Style" pitchFamily="18" charset="0"/>
              </a:rPr>
            </a:br>
            <a:r>
              <a:rPr lang="uk-UA" sz="1800" b="1" dirty="0" smtClean="0">
                <a:latin typeface="Bookman Old Style" pitchFamily="18" charset="0"/>
              </a:rPr>
              <a:t>по КП ТМР </a:t>
            </a:r>
            <a:br>
              <a:rPr lang="uk-UA" sz="1800" b="1" dirty="0" smtClean="0">
                <a:latin typeface="Bookman Old Style" pitchFamily="18" charset="0"/>
              </a:rPr>
            </a:br>
            <a:r>
              <a:rPr lang="uk-UA" sz="1800" b="1" dirty="0" smtClean="0">
                <a:latin typeface="Bookman Old Style" pitchFamily="18" charset="0"/>
              </a:rPr>
              <a:t>«Ринок Європейський»</a:t>
            </a:r>
            <a:r>
              <a:rPr lang="ru-RU" sz="1800" b="1" dirty="0" smtClean="0">
                <a:latin typeface="Bookman Old Style" pitchFamily="18" charset="0"/>
              </a:rPr>
              <a:t/>
            </a:r>
            <a:br>
              <a:rPr lang="ru-RU" sz="1800" b="1" dirty="0" smtClean="0">
                <a:latin typeface="Bookman Old Style" pitchFamily="18" charset="0"/>
              </a:rPr>
            </a:br>
            <a:r>
              <a:rPr lang="uk-UA" sz="1800" b="1" dirty="0" smtClean="0">
                <a:latin typeface="Bookman Old Style" pitchFamily="18" charset="0"/>
              </a:rPr>
              <a:t>на 2025 рік</a:t>
            </a:r>
            <a:r>
              <a:rPr lang="ru-RU" sz="1800" b="1" dirty="0" smtClean="0">
                <a:latin typeface="Bookman Old Style" pitchFamily="18" charset="0"/>
              </a:rPr>
              <a:t/>
            </a:r>
            <a:br>
              <a:rPr lang="ru-RU" sz="1800" b="1" dirty="0" smtClean="0">
                <a:latin typeface="Bookman Old Style" pitchFamily="18" charset="0"/>
              </a:rPr>
            </a:br>
            <a:r>
              <a:rPr lang="ru-RU" sz="1800" b="1" dirty="0" smtClean="0">
                <a:latin typeface="Bookman Old Style" pitchFamily="18" charset="0"/>
              </a:rPr>
              <a:t/>
            </a:r>
            <a:br>
              <a:rPr lang="ru-RU" sz="1800" b="1" dirty="0" smtClean="0">
                <a:latin typeface="Bookman Old Style" pitchFamily="18" charset="0"/>
              </a:rPr>
            </a:br>
            <a:endParaRPr lang="ru-RU" sz="1800" b="1" dirty="0" smtClean="0">
              <a:latin typeface="Bookman Old Style" pitchFamily="18" charset="0"/>
            </a:endParaRPr>
          </a:p>
        </p:txBody>
      </p:sp>
      <p:sp>
        <p:nvSpPr>
          <p:cNvPr id="16387" name="Скругленный прямоугольник 7"/>
          <p:cNvSpPr>
            <a:spLocks noChangeArrowheads="1"/>
          </p:cNvSpPr>
          <p:nvPr/>
        </p:nvSpPr>
        <p:spPr bwMode="auto">
          <a:xfrm>
            <a:off x="2862262" y="4074194"/>
            <a:ext cx="3679825" cy="1422896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162560" tIns="81280" rIns="162560" bIns="81280"/>
          <a:lstStyle/>
          <a:p>
            <a:pPr algn="ctr" defTabSz="1625600" eaLnBrk="0" hangingPunct="0"/>
            <a:r>
              <a:rPr lang="uk-UA" altLang="ru-RU" sz="2400" b="1" dirty="0" smtClean="0">
                <a:latin typeface="Times New Roman" panose="02020603050405020304" pitchFamily="18" charset="0"/>
                <a:cs typeface="Times New Roman" pitchFamily="18" charset="0"/>
              </a:rPr>
              <a:t>74</a:t>
            </a:r>
            <a:r>
              <a:rPr lang="uk-UA" alt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,9</a:t>
            </a:r>
            <a:r>
              <a:rPr lang="uk-UA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uk-UA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або </a:t>
            </a:r>
            <a:r>
              <a:rPr lang="uk-UA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4,5% </a:t>
            </a:r>
            <a:r>
              <a:rPr lang="uk-UA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нарахування </a:t>
            </a:r>
            <a:endParaRPr lang="uk-UA" alt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1625600" eaLnBrk="0" hangingPunct="0"/>
            <a:r>
              <a:rPr lang="uk-UA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фонд оплати праці</a:t>
            </a:r>
          </a:p>
        </p:txBody>
      </p:sp>
      <p:sp>
        <p:nvSpPr>
          <p:cNvPr id="16389" name="Скругленный прямоугольник 5"/>
          <p:cNvSpPr>
            <a:spLocks noChangeArrowheads="1"/>
          </p:cNvSpPr>
          <p:nvPr/>
        </p:nvSpPr>
        <p:spPr bwMode="auto">
          <a:xfrm>
            <a:off x="2919412" y="7220662"/>
            <a:ext cx="3740150" cy="1254125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162560" tIns="81280" rIns="162560" bIns="81280"/>
          <a:lstStyle/>
          <a:p>
            <a:pPr algn="ctr" defTabSz="1625600" eaLnBrk="0" hangingPunct="0"/>
            <a:r>
              <a:rPr lang="uk-UA" altLang="ru-RU" sz="2400" b="1" dirty="0" smtClean="0">
                <a:latin typeface="Times New Roman" panose="02020603050405020304" pitchFamily="18" charset="0"/>
                <a:cs typeface="Times New Roman" pitchFamily="18" charset="0"/>
              </a:rPr>
              <a:t>28</a:t>
            </a:r>
            <a:r>
              <a:rPr lang="uk-UA" alt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uk-UA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uk-UA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uk-UA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або </a:t>
            </a:r>
            <a:r>
              <a:rPr lang="uk-UA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1,7% </a:t>
            </a:r>
            <a:r>
              <a:rPr lang="uk-UA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матеріальні витрати</a:t>
            </a:r>
            <a:endParaRPr lang="uk-UA" alt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90" name="Скругленный прямоугольник 10"/>
          <p:cNvSpPr>
            <a:spLocks noChangeArrowheads="1"/>
          </p:cNvSpPr>
          <p:nvPr/>
        </p:nvSpPr>
        <p:spPr bwMode="auto">
          <a:xfrm>
            <a:off x="2727758" y="2359905"/>
            <a:ext cx="3885767" cy="1498203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162560" tIns="81280" rIns="162560" bIns="81280"/>
          <a:lstStyle/>
          <a:p>
            <a:pPr algn="ctr" defTabSz="1625600" eaLnBrk="0" hangingPunct="0"/>
            <a:r>
              <a:rPr lang="uk-UA" altLang="ru-RU" sz="2400" b="1" dirty="0" smtClean="0">
                <a:latin typeface="Times New Roman" panose="02020603050405020304" pitchFamily="18" charset="0"/>
                <a:cs typeface="Times New Roman" pitchFamily="18" charset="0"/>
              </a:rPr>
              <a:t>429,6 </a:t>
            </a:r>
            <a:r>
              <a:rPr lang="uk-UA" altLang="ru-RU" sz="2400" b="1" dirty="0" err="1" smtClean="0">
                <a:latin typeface="Times New Roman" panose="02020603050405020304" pitchFamily="18" charset="0"/>
                <a:cs typeface="Times New Roman" pitchFamily="18" charset="0"/>
              </a:rPr>
              <a:t>тис.грн</a:t>
            </a:r>
            <a:r>
              <a:rPr lang="uk-UA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або </a:t>
            </a:r>
            <a:r>
              <a:rPr lang="uk-UA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25,7%</a:t>
            </a:r>
            <a:r>
              <a:rPr lang="uk-UA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витрати </a:t>
            </a:r>
          </a:p>
          <a:p>
            <a:pPr algn="ctr" defTabSz="1625600" eaLnBrk="0" hangingPunct="0"/>
            <a:r>
              <a:rPr lang="uk-UA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оплату праці</a:t>
            </a:r>
          </a:p>
        </p:txBody>
      </p:sp>
      <p:sp>
        <p:nvSpPr>
          <p:cNvPr id="16391" name="Rectangle 14"/>
          <p:cNvSpPr>
            <a:spLocks noChangeArrowheads="1"/>
          </p:cNvSpPr>
          <p:nvPr/>
        </p:nvSpPr>
        <p:spPr bwMode="auto">
          <a:xfrm>
            <a:off x="-7408863" y="77788"/>
            <a:ext cx="328613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62560" tIns="81280" rIns="162560" bIns="81280" anchor="ctr">
            <a:spAutoFit/>
          </a:bodyPr>
          <a:lstStyle/>
          <a:p>
            <a:endParaRPr lang="uk-UA" sz="3200">
              <a:latin typeface="Calibri" pitchFamily="34" charset="0"/>
            </a:endParaRPr>
          </a:p>
        </p:txBody>
      </p:sp>
      <p:sp>
        <p:nvSpPr>
          <p:cNvPr id="16392" name="Rectangle 20"/>
          <p:cNvSpPr>
            <a:spLocks noChangeArrowheads="1"/>
          </p:cNvSpPr>
          <p:nvPr/>
        </p:nvSpPr>
        <p:spPr bwMode="auto">
          <a:xfrm>
            <a:off x="-7408863" y="890588"/>
            <a:ext cx="328613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62560" tIns="81280" rIns="162560" bIns="81280" anchor="ctr">
            <a:spAutoFit/>
          </a:bodyPr>
          <a:lstStyle/>
          <a:p>
            <a:endParaRPr lang="uk-UA" sz="3200">
              <a:latin typeface="Calibri" pitchFamily="34" charset="0"/>
            </a:endParaRPr>
          </a:p>
        </p:txBody>
      </p:sp>
      <p:sp>
        <p:nvSpPr>
          <p:cNvPr id="16395" name="Line 20"/>
          <p:cNvSpPr>
            <a:spLocks noChangeShapeType="1"/>
          </p:cNvSpPr>
          <p:nvPr/>
        </p:nvSpPr>
        <p:spPr bwMode="auto">
          <a:xfrm>
            <a:off x="1895475" y="3277854"/>
            <a:ext cx="827088" cy="17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uk-UA"/>
          </a:p>
        </p:txBody>
      </p:sp>
      <p:sp>
        <p:nvSpPr>
          <p:cNvPr id="16396" name="Line 21"/>
          <p:cNvSpPr>
            <a:spLocks noChangeShapeType="1"/>
          </p:cNvSpPr>
          <p:nvPr/>
        </p:nvSpPr>
        <p:spPr bwMode="auto">
          <a:xfrm>
            <a:off x="1914524" y="4877469"/>
            <a:ext cx="968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uk-UA"/>
          </a:p>
        </p:txBody>
      </p:sp>
      <p:sp>
        <p:nvSpPr>
          <p:cNvPr id="16397" name="Line 22"/>
          <p:cNvSpPr>
            <a:spLocks noChangeShapeType="1"/>
          </p:cNvSpPr>
          <p:nvPr/>
        </p:nvSpPr>
        <p:spPr bwMode="auto">
          <a:xfrm>
            <a:off x="1895475" y="6388771"/>
            <a:ext cx="1038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uk-UA"/>
          </a:p>
        </p:txBody>
      </p:sp>
      <p:sp>
        <p:nvSpPr>
          <p:cNvPr id="16398" name="Line 23"/>
          <p:cNvSpPr>
            <a:spLocks noChangeShapeType="1"/>
          </p:cNvSpPr>
          <p:nvPr/>
        </p:nvSpPr>
        <p:spPr bwMode="auto">
          <a:xfrm flipV="1">
            <a:off x="1931986" y="7867563"/>
            <a:ext cx="1003300" cy="17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uk-UA"/>
          </a:p>
        </p:txBody>
      </p:sp>
      <p:sp>
        <p:nvSpPr>
          <p:cNvPr id="16399" name="Line 24"/>
          <p:cNvSpPr>
            <a:spLocks noChangeShapeType="1"/>
          </p:cNvSpPr>
          <p:nvPr/>
        </p:nvSpPr>
        <p:spPr bwMode="auto">
          <a:xfrm>
            <a:off x="1914524" y="9317190"/>
            <a:ext cx="1038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uk-UA"/>
          </a:p>
        </p:txBody>
      </p:sp>
      <p:sp>
        <p:nvSpPr>
          <p:cNvPr id="16400" name="Скругленный прямоугольник 15"/>
          <p:cNvSpPr>
            <a:spLocks noChangeArrowheads="1"/>
          </p:cNvSpPr>
          <p:nvPr/>
        </p:nvSpPr>
        <p:spPr bwMode="auto">
          <a:xfrm>
            <a:off x="403412" y="2699387"/>
            <a:ext cx="1471426" cy="8185490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uk-UA" sz="2600" dirty="0">
              <a:latin typeface="Times New Roman" pitchFamily="18" charset="0"/>
            </a:endParaRPr>
          </a:p>
          <a:p>
            <a:endParaRPr lang="uk-UA" sz="2600" dirty="0">
              <a:latin typeface="Times New Roman" pitchFamily="18" charset="0"/>
            </a:endParaRPr>
          </a:p>
          <a:p>
            <a:endParaRPr lang="uk-UA" sz="2600" dirty="0">
              <a:latin typeface="Times New Roman" pitchFamily="18" charset="0"/>
            </a:endParaRPr>
          </a:p>
          <a:p>
            <a:endParaRPr lang="uk-UA" sz="2600" dirty="0">
              <a:latin typeface="Times New Roman" pitchFamily="18" charset="0"/>
            </a:endParaRPr>
          </a:p>
          <a:p>
            <a:endParaRPr lang="uk-UA" sz="2600" dirty="0">
              <a:latin typeface="Times New Roman" pitchFamily="18" charset="0"/>
            </a:endParaRPr>
          </a:p>
          <a:p>
            <a:endParaRPr lang="uk-UA" sz="2600" dirty="0">
              <a:latin typeface="Times New Roman" pitchFamily="18" charset="0"/>
            </a:endParaRPr>
          </a:p>
          <a:p>
            <a:pPr algn="ctr"/>
            <a:r>
              <a:rPr lang="uk-UA" sz="2000" b="1" dirty="0">
                <a:latin typeface="Times New Roman" pitchFamily="18" charset="0"/>
              </a:rPr>
              <a:t>ВСЬОГО ВИТРАТ на </a:t>
            </a:r>
            <a:endParaRPr lang="uk-UA" sz="2000" b="1" dirty="0" smtClean="0">
              <a:latin typeface="Times New Roman" pitchFamily="18" charset="0"/>
            </a:endParaRPr>
          </a:p>
          <a:p>
            <a:pPr algn="ctr"/>
            <a:r>
              <a:rPr lang="uk-UA" sz="2000" b="1" dirty="0" smtClean="0">
                <a:latin typeface="Times New Roman" pitchFamily="18" charset="0"/>
              </a:rPr>
              <a:t>2025 </a:t>
            </a:r>
            <a:r>
              <a:rPr lang="uk-UA" sz="2000" b="1" dirty="0">
                <a:latin typeface="Times New Roman" pitchFamily="18" charset="0"/>
              </a:rPr>
              <a:t>рік</a:t>
            </a:r>
          </a:p>
          <a:p>
            <a:pPr algn="ctr"/>
            <a:endParaRPr lang="uk-UA" sz="800" b="1" dirty="0">
              <a:latin typeface="Times New Roman" pitchFamily="18" charset="0"/>
            </a:endParaRPr>
          </a:p>
          <a:p>
            <a:pPr algn="ctr"/>
            <a:endParaRPr lang="uk-UA" sz="800" b="1" dirty="0">
              <a:latin typeface="Times New Roman" pitchFamily="18" charset="0"/>
            </a:endParaRPr>
          </a:p>
          <a:p>
            <a:pPr algn="ctr"/>
            <a:endParaRPr lang="uk-UA" sz="800" b="1" dirty="0">
              <a:latin typeface="Times New Roman" pitchFamily="18" charset="0"/>
            </a:endParaRPr>
          </a:p>
          <a:p>
            <a:pPr algn="ctr"/>
            <a:endParaRPr lang="uk-UA" sz="800" b="1" dirty="0">
              <a:latin typeface="Times New Roman" pitchFamily="18" charset="0"/>
            </a:endParaRPr>
          </a:p>
          <a:p>
            <a:pPr algn="ctr"/>
            <a:endParaRPr lang="uk-UA" sz="800" b="1" dirty="0">
              <a:latin typeface="Times New Roman" pitchFamily="18" charset="0"/>
            </a:endParaRPr>
          </a:p>
          <a:p>
            <a:pPr algn="ctr"/>
            <a:endParaRPr lang="uk-UA" sz="800" b="1" dirty="0">
              <a:latin typeface="Times New Roman" pitchFamily="18" charset="0"/>
            </a:endParaRPr>
          </a:p>
          <a:p>
            <a:pPr algn="ctr"/>
            <a:endParaRPr lang="uk-UA" sz="800" b="1" dirty="0">
              <a:latin typeface="Times New Roman" pitchFamily="18" charset="0"/>
            </a:endParaRPr>
          </a:p>
          <a:p>
            <a:pPr algn="ctr"/>
            <a:endParaRPr lang="uk-UA" sz="800" b="1" dirty="0">
              <a:latin typeface="Times New Roman" pitchFamily="18" charset="0"/>
            </a:endParaRPr>
          </a:p>
          <a:p>
            <a:pPr algn="ctr"/>
            <a:endParaRPr lang="uk-UA" sz="800" b="1" dirty="0">
              <a:latin typeface="Times New Roman" pitchFamily="18" charset="0"/>
            </a:endParaRPr>
          </a:p>
          <a:p>
            <a:pPr algn="ctr"/>
            <a:r>
              <a:rPr lang="uk-UA" sz="2400" b="1" dirty="0" smtClean="0">
                <a:latin typeface="Times New Roman" pitchFamily="18" charset="0"/>
              </a:rPr>
              <a:t>1672,9</a:t>
            </a:r>
            <a:endParaRPr lang="uk-UA" sz="2400" b="1" dirty="0">
              <a:latin typeface="Times New Roman" pitchFamily="18" charset="0"/>
            </a:endParaRPr>
          </a:p>
          <a:p>
            <a:pPr algn="ctr"/>
            <a:r>
              <a:rPr lang="uk-UA" sz="1600" b="1" dirty="0">
                <a:latin typeface="Times New Roman" pitchFamily="18" charset="0"/>
              </a:rPr>
              <a:t>ТИС.ГРН.</a:t>
            </a:r>
            <a:endParaRPr lang="uk-UA" dirty="0"/>
          </a:p>
        </p:txBody>
      </p:sp>
      <p:sp>
        <p:nvSpPr>
          <p:cNvPr id="18" name="Скругленный прямоугольник 3"/>
          <p:cNvSpPr>
            <a:spLocks noChangeArrowheads="1"/>
          </p:cNvSpPr>
          <p:nvPr/>
        </p:nvSpPr>
        <p:spPr bwMode="auto">
          <a:xfrm>
            <a:off x="2919412" y="10056227"/>
            <a:ext cx="3641725" cy="1173162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162560" tIns="81280" rIns="162560" bIns="81280"/>
          <a:lstStyle/>
          <a:p>
            <a:pPr algn="ctr" defTabSz="1625600" eaLnBrk="0" hangingPunct="0"/>
            <a:r>
              <a:rPr lang="uk-UA" altLang="ru-RU" sz="2400" b="1" dirty="0" smtClean="0"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76,4</a:t>
            </a:r>
            <a:r>
              <a:rPr lang="uk-UA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uk-UA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altLang="ru-RU" sz="2400" dirty="0">
                <a:latin typeface="Times New Roman" pitchFamily="18" charset="0"/>
                <a:cs typeface="Times New Roman" pitchFamily="18" charset="0"/>
              </a:rPr>
              <a:t> або </a:t>
            </a:r>
            <a:r>
              <a:rPr lang="uk-UA" altLang="ru-RU" sz="2400" dirty="0" smtClean="0">
                <a:latin typeface="Times New Roman" pitchFamily="18" charset="0"/>
                <a:cs typeface="Times New Roman" pitchFamily="18" charset="0"/>
              </a:rPr>
              <a:t>4,5% </a:t>
            </a:r>
            <a:r>
              <a:rPr lang="uk-UA" alt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altLang="ru-RU" sz="2600" dirty="0">
                <a:latin typeface="Times New Roman" pitchFamily="18" charset="0"/>
                <a:cs typeface="Times New Roman" pitchFamily="18" charset="0"/>
              </a:rPr>
              <a:t>інші витрати</a:t>
            </a:r>
          </a:p>
        </p:txBody>
      </p:sp>
      <p:sp>
        <p:nvSpPr>
          <p:cNvPr id="19" name="Скругленный прямоугольник 10"/>
          <p:cNvSpPr>
            <a:spLocks noChangeArrowheads="1"/>
          </p:cNvSpPr>
          <p:nvPr/>
        </p:nvSpPr>
        <p:spPr bwMode="auto">
          <a:xfrm>
            <a:off x="2900361" y="8702105"/>
            <a:ext cx="3740150" cy="1206500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162560" tIns="81280" rIns="162560" bIns="81280"/>
          <a:lstStyle/>
          <a:p>
            <a:pPr algn="ctr" defTabSz="1625600" eaLnBrk="0" hangingPunct="0"/>
            <a:r>
              <a:rPr lang="uk-UA" altLang="ru-RU" sz="2400" b="1" dirty="0" smtClean="0">
                <a:latin typeface="Times New Roman" panose="02020603050405020304" pitchFamily="18" charset="0"/>
                <a:cs typeface="Times New Roman" pitchFamily="18" charset="0"/>
              </a:rPr>
              <a:t>14</a:t>
            </a:r>
            <a:r>
              <a:rPr lang="uk-UA" alt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uk-UA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uk-UA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uk-UA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або </a:t>
            </a:r>
            <a:r>
              <a:rPr lang="uk-UA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0,8% </a:t>
            </a:r>
            <a:r>
              <a:rPr lang="uk-UA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амортизація</a:t>
            </a:r>
            <a:endParaRPr lang="uk-UA" alt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7"/>
          <p:cNvSpPr>
            <a:spLocks noChangeArrowheads="1"/>
          </p:cNvSpPr>
          <p:nvPr/>
        </p:nvSpPr>
        <p:spPr bwMode="auto">
          <a:xfrm>
            <a:off x="2930524" y="5623418"/>
            <a:ext cx="3679825" cy="1369926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162560" tIns="81280" rIns="162560" bIns="81280"/>
          <a:lstStyle/>
          <a:p>
            <a:pPr algn="ctr" defTabSz="1625600" eaLnBrk="0" hangingPunct="0"/>
            <a:r>
              <a:rPr lang="uk-UA" altLang="ru-RU" sz="2400" b="1" dirty="0" smtClean="0"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1050,</a:t>
            </a:r>
            <a:r>
              <a:rPr lang="uk-UA" altLang="ru-RU" sz="2400" b="1" dirty="0" smtClean="0">
                <a:latin typeface="Times New Roman" panose="02020603050405020304" pitchFamily="18" charset="0"/>
                <a:cs typeface="Times New Roman" pitchFamily="18" charset="0"/>
              </a:rPr>
              <a:t>0 </a:t>
            </a:r>
            <a:r>
              <a:rPr lang="uk-UA" altLang="ru-RU" sz="2400" b="1" dirty="0" err="1">
                <a:latin typeface="Times New Roman" panose="02020603050405020304" pitchFamily="18" charset="0"/>
                <a:cs typeface="Times New Roman" pitchFamily="18" charset="0"/>
              </a:rPr>
              <a:t>тис.грн</a:t>
            </a:r>
            <a:r>
              <a:rPr lang="uk-UA" altLang="ru-RU" sz="2400" b="1" dirty="0">
                <a:latin typeface="Times New Roman" panose="02020603050405020304" pitchFamily="18" charset="0"/>
                <a:cs typeface="Times New Roman" pitchFamily="18" charset="0"/>
              </a:rPr>
              <a:t>.</a:t>
            </a:r>
            <a:r>
              <a:rPr lang="uk-UA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або </a:t>
            </a:r>
            <a:r>
              <a:rPr lang="uk-UA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62,8% </a:t>
            </a:r>
            <a:r>
              <a:rPr lang="uk-UA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defTabSz="1625600" eaLnBrk="0" hangingPunct="0"/>
            <a:r>
              <a:rPr lang="uk-UA" alt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електроенергія</a:t>
            </a:r>
            <a:endParaRPr lang="uk-UA" alt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Line 23"/>
          <p:cNvSpPr>
            <a:spLocks noChangeShapeType="1"/>
          </p:cNvSpPr>
          <p:nvPr/>
        </p:nvSpPr>
        <p:spPr bwMode="auto">
          <a:xfrm flipV="1">
            <a:off x="1885949" y="10504312"/>
            <a:ext cx="1003300" cy="17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</TotalTime>
  <Words>61</Words>
  <Application>Microsoft Office PowerPoint</Application>
  <PresentationFormat>Широкоэкранный</PresentationFormat>
  <Paragraphs>32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Bookman Old Style</vt:lpstr>
      <vt:lpstr>Calibri</vt:lpstr>
      <vt:lpstr>Calibri Light</vt:lpstr>
      <vt:lpstr>Times New Roman</vt:lpstr>
      <vt:lpstr>Тема Office</vt:lpstr>
      <vt:lpstr> Чистий дохід від наданих послуг  по КП ТМР  «Ринок Європейський» на 2025 рік  </vt:lpstr>
      <vt:lpstr> Структура витрат по КП ТМР  «Ринок Європейський» на 2025 рік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asus_comuns</dc:creator>
  <cp:lastModifiedBy>asus_comuns</cp:lastModifiedBy>
  <cp:revision>17</cp:revision>
  <cp:lastPrinted>2024-12-23T08:02:54Z</cp:lastPrinted>
  <dcterms:created xsi:type="dcterms:W3CDTF">2024-01-10T06:41:36Z</dcterms:created>
  <dcterms:modified xsi:type="dcterms:W3CDTF">2024-12-23T08:05:54Z</dcterms:modified>
</cp:coreProperties>
</file>